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3"/>
  </p:notesMasterIdLst>
  <p:sldIdLst>
    <p:sldId id="306" r:id="rId2"/>
  </p:sldIdLst>
  <p:sldSz cx="49377600" cy="32918400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Calibri Light" panose="020F0302020204030204" pitchFamily="34" charset="0"/>
      <p:regular r:id="rId8"/>
      <p:italic r:id="rId9"/>
    </p:embeddedFont>
    <p:embeddedFont>
      <p:font typeface="Lato" panose="020F0502020204030203" pitchFamily="34" charset="0"/>
      <p:regular r:id="rId10"/>
      <p:bold r:id="rId11"/>
      <p:italic r:id="rId12"/>
      <p:boldItalic r:id="rId13"/>
    </p:embeddedFont>
    <p:embeddedFont>
      <p:font typeface="Lato Black" panose="020F0502020204030203" pitchFamily="34" charset="0"/>
      <p:bold r:id="rId14"/>
      <p:italic r:id="rId15"/>
      <p:boldItalic r:id="rId16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15576" userDrawn="1">
          <p15:clr>
            <a:srgbClr val="A4A3A4"/>
          </p15:clr>
        </p15:guide>
        <p15:guide id="3" pos="6024" userDrawn="1">
          <p15:clr>
            <a:srgbClr val="A4A3A4"/>
          </p15:clr>
        </p15:guide>
        <p15:guide id="4" pos="264" userDrawn="1">
          <p15:clr>
            <a:srgbClr val="A4A3A4"/>
          </p15:clr>
        </p15:guide>
        <p15:guide id="5" pos="744" userDrawn="1">
          <p15:clr>
            <a:srgbClr val="A4A3A4"/>
          </p15:clr>
        </p15:guide>
        <p15:guide id="6" orient="horz" pos="103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4E60"/>
    <a:srgbClr val="CDCDCD"/>
    <a:srgbClr val="262626"/>
    <a:srgbClr val="7B7B7B"/>
    <a:srgbClr val="4ED8F8"/>
    <a:srgbClr val="31F77C"/>
    <a:srgbClr val="34F4EB"/>
    <a:srgbClr val="003E34"/>
    <a:srgbClr val="004D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522" autoAdjust="0"/>
    <p:restoredTop sz="90337" autoAdjust="0"/>
  </p:normalViewPr>
  <p:slideViewPr>
    <p:cSldViewPr snapToGrid="0" showGuides="1">
      <p:cViewPr>
        <p:scale>
          <a:sx n="20" d="100"/>
          <a:sy n="20" d="100"/>
        </p:scale>
        <p:origin x="336" y="432"/>
      </p:cViewPr>
      <p:guideLst>
        <p:guide pos="15576"/>
        <p:guide pos="6024"/>
        <p:guide pos="264"/>
        <p:guide pos="744"/>
        <p:guide orient="horz" pos="10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3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10" Type="http://schemas.openxmlformats.org/officeDocument/2006/relationships/font" Target="fonts/font7.fntdata"/><Relationship Id="rId19" Type="http://schemas.openxmlformats.org/officeDocument/2006/relationships/theme" Target="theme/theme1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1CB04D-1C75-43E0-9B64-B7DDAA42BB2C}" type="datetimeFigureOut">
              <a:rPr lang="en-US" smtClean="0"/>
              <a:t>11/16/22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6C2670-3342-473C-969D-FDFF399F20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749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6C2670-3342-473C-969D-FDFF399F205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003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03320" y="5387342"/>
            <a:ext cx="41970960" cy="11460480"/>
          </a:xfrm>
        </p:spPr>
        <p:txBody>
          <a:bodyPr anchor="b"/>
          <a:lstStyle>
            <a:lvl1pPr algn="ctr">
              <a:defRPr sz="2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72200" y="17289782"/>
            <a:ext cx="37033200" cy="7947658"/>
          </a:xfrm>
        </p:spPr>
        <p:txBody>
          <a:bodyPr/>
          <a:lstStyle>
            <a:lvl1pPr marL="0" indent="0" algn="ctr">
              <a:buNone/>
              <a:defRPr sz="11520"/>
            </a:lvl1pPr>
            <a:lvl2pPr marL="2194560" indent="0" algn="ctr">
              <a:buNone/>
              <a:defRPr sz="9600"/>
            </a:lvl2pPr>
            <a:lvl3pPr marL="4389120" indent="0" algn="ctr">
              <a:buNone/>
              <a:defRPr sz="8640"/>
            </a:lvl3pPr>
            <a:lvl4pPr marL="6583680" indent="0" algn="ctr">
              <a:buNone/>
              <a:defRPr sz="7680"/>
            </a:lvl4pPr>
            <a:lvl5pPr marL="8778240" indent="0" algn="ctr">
              <a:buNone/>
              <a:defRPr sz="7680"/>
            </a:lvl5pPr>
            <a:lvl6pPr marL="10972800" indent="0" algn="ctr">
              <a:buNone/>
              <a:defRPr sz="7680"/>
            </a:lvl6pPr>
            <a:lvl7pPr marL="13167360" indent="0" algn="ctr">
              <a:buNone/>
              <a:defRPr sz="7680"/>
            </a:lvl7pPr>
            <a:lvl8pPr marL="15361920" indent="0" algn="ctr">
              <a:buNone/>
              <a:defRPr sz="7680"/>
            </a:lvl8pPr>
            <a:lvl9pPr marL="17556480" indent="0" algn="ctr">
              <a:buNone/>
              <a:defRPr sz="768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11/16/22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755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11/16/22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694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5335848" y="1752600"/>
            <a:ext cx="10647045" cy="2789682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94713" y="1752600"/>
            <a:ext cx="31323915" cy="2789682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11/16/22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549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11/16/22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104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8995" y="8206749"/>
            <a:ext cx="42588180" cy="13693138"/>
          </a:xfrm>
        </p:spPr>
        <p:txBody>
          <a:bodyPr anchor="b"/>
          <a:lstStyle>
            <a:lvl1pPr>
              <a:defRPr sz="2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68995" y="22029429"/>
            <a:ext cx="42588180" cy="7200898"/>
          </a:xfrm>
        </p:spPr>
        <p:txBody>
          <a:bodyPr/>
          <a:lstStyle>
            <a:lvl1pPr marL="0" indent="0">
              <a:buNone/>
              <a:defRPr sz="11520">
                <a:solidFill>
                  <a:schemeClr val="tx1"/>
                </a:solidFill>
              </a:defRPr>
            </a:lvl1pPr>
            <a:lvl2pPr marL="219456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2pPr>
            <a:lvl3pPr marL="4389120" indent="0">
              <a:buNone/>
              <a:defRPr sz="8640">
                <a:solidFill>
                  <a:schemeClr val="tx1">
                    <a:tint val="75000"/>
                  </a:schemeClr>
                </a:solidFill>
              </a:defRPr>
            </a:lvl3pPr>
            <a:lvl4pPr marL="658368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4pPr>
            <a:lvl5pPr marL="877824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11/16/22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305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94710" y="8763000"/>
            <a:ext cx="20985480" cy="208864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997410" y="8763000"/>
            <a:ext cx="20985480" cy="208864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11/16/22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151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1141" y="1752607"/>
            <a:ext cx="42588180" cy="6362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01147" y="8069582"/>
            <a:ext cx="20889036" cy="3954778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01147" y="12024360"/>
            <a:ext cx="20889036" cy="176860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4997413" y="8069582"/>
            <a:ext cx="20991911" cy="3954778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4997413" y="12024360"/>
            <a:ext cx="20991911" cy="176860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11/16/22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387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11/16/22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506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11/16/22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658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1142" y="2194560"/>
            <a:ext cx="15925561" cy="7680960"/>
          </a:xfrm>
        </p:spPr>
        <p:txBody>
          <a:bodyPr anchor="b"/>
          <a:lstStyle>
            <a:lvl1pPr>
              <a:defRPr sz="15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91911" y="4739647"/>
            <a:ext cx="24997410" cy="23393400"/>
          </a:xfrm>
        </p:spPr>
        <p:txBody>
          <a:bodyPr/>
          <a:lstStyle>
            <a:lvl1pPr>
              <a:defRPr sz="15360"/>
            </a:lvl1pPr>
            <a:lvl2pPr>
              <a:defRPr sz="13440"/>
            </a:lvl2pPr>
            <a:lvl3pPr>
              <a:defRPr sz="1152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01142" y="9875520"/>
            <a:ext cx="15925561" cy="18295622"/>
          </a:xfrm>
        </p:spPr>
        <p:txBody>
          <a:bodyPr/>
          <a:lstStyle>
            <a:lvl1pPr marL="0" indent="0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11/16/22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394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1142" y="2194560"/>
            <a:ext cx="15925561" cy="7680960"/>
          </a:xfrm>
        </p:spPr>
        <p:txBody>
          <a:bodyPr anchor="b"/>
          <a:lstStyle>
            <a:lvl1pPr>
              <a:defRPr sz="15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0991911" y="4739647"/>
            <a:ext cx="24997410" cy="23393400"/>
          </a:xfrm>
        </p:spPr>
        <p:txBody>
          <a:bodyPr anchor="t"/>
          <a:lstStyle>
            <a:lvl1pPr marL="0" indent="0">
              <a:buNone/>
              <a:defRPr sz="15360"/>
            </a:lvl1pPr>
            <a:lvl2pPr marL="2194560" indent="0">
              <a:buNone/>
              <a:defRPr sz="13440"/>
            </a:lvl2pPr>
            <a:lvl3pPr marL="4389120" indent="0">
              <a:buNone/>
              <a:defRPr sz="11520"/>
            </a:lvl3pPr>
            <a:lvl4pPr marL="6583680" indent="0">
              <a:buNone/>
              <a:defRPr sz="9600"/>
            </a:lvl4pPr>
            <a:lvl5pPr marL="8778240" indent="0">
              <a:buNone/>
              <a:defRPr sz="9600"/>
            </a:lvl5pPr>
            <a:lvl6pPr marL="10972800" indent="0">
              <a:buNone/>
              <a:defRPr sz="9600"/>
            </a:lvl6pPr>
            <a:lvl7pPr marL="13167360" indent="0">
              <a:buNone/>
              <a:defRPr sz="9600"/>
            </a:lvl7pPr>
            <a:lvl8pPr marL="15361920" indent="0">
              <a:buNone/>
              <a:defRPr sz="9600"/>
            </a:lvl8pPr>
            <a:lvl9pPr marL="17556480" indent="0">
              <a:buNone/>
              <a:defRPr sz="9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01142" y="9875520"/>
            <a:ext cx="15925561" cy="18295622"/>
          </a:xfrm>
        </p:spPr>
        <p:txBody>
          <a:bodyPr/>
          <a:lstStyle>
            <a:lvl1pPr marL="0" indent="0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11/16/22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14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94710" y="1752607"/>
            <a:ext cx="42588180" cy="6362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94710" y="8763000"/>
            <a:ext cx="42588180" cy="20886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394710" y="30510487"/>
            <a:ext cx="1110996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135061-2F74-46D4-9F8F-C77EF304855D}" type="datetimeFigureOut">
              <a:rPr lang="en-US" smtClean="0"/>
              <a:t>11/16/22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356330" y="30510487"/>
            <a:ext cx="1666494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4872930" y="30510487"/>
            <a:ext cx="1110996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206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389120" rtl="0" eaLnBrk="1" latinLnBrk="0" hangingPunct="1">
        <a:lnSpc>
          <a:spcPct val="90000"/>
        </a:lnSpc>
        <a:spcBef>
          <a:spcPct val="0"/>
        </a:spcBef>
        <a:buNone/>
        <a:defRPr sz="211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97280" indent="-1097280" algn="l" defTabSz="4389120" rtl="0" eaLnBrk="1" latinLnBrk="0" hangingPunct="1">
        <a:lnSpc>
          <a:spcPct val="90000"/>
        </a:lnSpc>
        <a:spcBef>
          <a:spcPts val="4800"/>
        </a:spcBef>
        <a:buFont typeface="Arial" panose="020B0604020202020204" pitchFamily="34" charset="0"/>
        <a:buChar char="•"/>
        <a:defRPr sz="13440" kern="1200">
          <a:solidFill>
            <a:schemeClr val="tx1"/>
          </a:solidFill>
          <a:latin typeface="+mn-lt"/>
          <a:ea typeface="+mn-ea"/>
          <a:cs typeface="+mn-cs"/>
        </a:defRPr>
      </a:lvl1pPr>
      <a:lvl2pPr marL="32918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1152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12" Type="http://schemas.openxmlformats.org/officeDocument/2006/relationships/image" Target="../media/image9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emf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4" Type="http://schemas.microsoft.com/office/2007/relationships/hdphoto" Target="../media/hdphoto1.wdp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65000"/>
                    </a14:imgEffect>
                  </a14:imgLayer>
                </a14:imgProps>
              </a:ext>
            </a:extLst>
          </a:blip>
          <a:srcRect/>
          <a:stretch>
            <a:fillRect l="20000" t="-13000" r="20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ilent presenter">
            <a:extLst>
              <a:ext uri="{FF2B5EF4-FFF2-40B4-BE49-F238E27FC236}">
                <a16:creationId xmlns:a16="http://schemas.microsoft.com/office/drawing/2014/main" id="{8002AEA8-8952-66D0-7BA2-18354DB1FCBD}"/>
              </a:ext>
            </a:extLst>
          </p:cNvPr>
          <p:cNvSpPr/>
          <p:nvPr/>
        </p:nvSpPr>
        <p:spPr>
          <a:xfrm>
            <a:off x="11571509" y="16946880"/>
            <a:ext cx="28154091" cy="159715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78733BE-059C-47B7-9415-5ADF2F3024F1}"/>
              </a:ext>
            </a:extLst>
          </p:cNvPr>
          <p:cNvSpPr/>
          <p:nvPr/>
        </p:nvSpPr>
        <p:spPr>
          <a:xfrm>
            <a:off x="56265193" y="-8419227"/>
            <a:ext cx="9985073" cy="32918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i="1" dirty="0">
                <a:latin typeface="Lato" panose="020F0502020204030203" pitchFamily="34" charset="0"/>
                <a:cs typeface="Lato" panose="020F0502020204030203" pitchFamily="34" charset="0"/>
              </a:rPr>
              <a:t>Non-Cognitive Predictors of Student Success:</a:t>
            </a:r>
            <a:br>
              <a:rPr lang="en-US" i="1" dirty="0">
                <a:latin typeface="Lato" panose="020F0502020204030203" pitchFamily="34" charset="0"/>
                <a:cs typeface="Lato" panose="020F0502020204030203" pitchFamily="34" charset="0"/>
              </a:rPr>
            </a:br>
            <a:r>
              <a:rPr lang="en-US" i="1" dirty="0">
                <a:latin typeface="Lato" panose="020F0502020204030203" pitchFamily="34" charset="0"/>
                <a:cs typeface="Lato" panose="020F0502020204030203" pitchFamily="34" charset="0"/>
              </a:rPr>
              <a:t>A Predictive Validity Comparison Between Domestic and International Students</a:t>
            </a:r>
          </a:p>
        </p:txBody>
      </p:sp>
      <p:sp>
        <p:nvSpPr>
          <p:cNvPr id="12" name="silent presenter">
            <a:extLst>
              <a:ext uri="{FF2B5EF4-FFF2-40B4-BE49-F238E27FC236}">
                <a16:creationId xmlns:a16="http://schemas.microsoft.com/office/drawing/2014/main" id="{EC86DA8B-8163-4552-8FA4-435C18CFF2A9}"/>
              </a:ext>
            </a:extLst>
          </p:cNvPr>
          <p:cNvSpPr/>
          <p:nvPr/>
        </p:nvSpPr>
        <p:spPr>
          <a:xfrm>
            <a:off x="-1" y="0"/>
            <a:ext cx="11571511" cy="32918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DC4359A-7BBB-495A-96DE-65574C0C88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91018" y="2094383"/>
            <a:ext cx="25976634" cy="10767172"/>
          </a:xfrm>
        </p:spPr>
        <p:txBody>
          <a:bodyPr anchor="t">
            <a:noAutofit/>
          </a:bodyPr>
          <a:lstStyle/>
          <a:p>
            <a:pPr algn="l">
              <a:lnSpc>
                <a:spcPct val="150000"/>
              </a:lnSpc>
            </a:pPr>
            <a:r>
              <a:rPr lang="en-US" sz="12500" dirty="0">
                <a:solidFill>
                  <a:schemeClr val="bg1"/>
                </a:solidFill>
                <a:latin typeface="Lato Black" panose="020F0A0202020403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The causes, prevalence, and consequences</a:t>
            </a:r>
            <a:r>
              <a:rPr lang="en-US" sz="12500" b="1" dirty="0">
                <a:solidFill>
                  <a:schemeClr val="bg1"/>
                </a:solidFill>
                <a:latin typeface="Lato Black" panose="020F0A0202020403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 of </a:t>
            </a:r>
            <a:r>
              <a:rPr lang="en-US" sz="12500" b="1" u="sng" dirty="0">
                <a:solidFill>
                  <a:schemeClr val="bg1"/>
                </a:solidFill>
                <a:latin typeface="Lato Black" panose="020F0A0202020403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hypercapnic respiratory failure</a:t>
            </a:r>
            <a:r>
              <a:rPr lang="en-US" sz="12500" b="1" dirty="0">
                <a:solidFill>
                  <a:schemeClr val="bg1"/>
                </a:solidFill>
                <a:latin typeface="Lato Black" panose="020F0A0202020403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 are not well described. EHR data could help.</a:t>
            </a:r>
            <a:br>
              <a:rPr lang="en-US" sz="12500" dirty="0">
                <a:solidFill>
                  <a:schemeClr val="bg1"/>
                </a:solidFill>
                <a:latin typeface="Lato Black" panose="020F0A0202020403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</a:br>
            <a:endParaRPr lang="en-US" sz="12500" dirty="0">
              <a:solidFill>
                <a:schemeClr val="bg1"/>
              </a:solidFill>
              <a:latin typeface="Lato" panose="020F0502020204030203" pitchFamily="34" charset="0"/>
              <a:ea typeface="Roboto" panose="02000000000000000000" pitchFamily="2" charset="0"/>
              <a:cs typeface="Segoe UI" panose="020B0502040204020203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E35B311-3C19-412C-ADE6-EB2E4158F366}"/>
              </a:ext>
            </a:extLst>
          </p:cNvPr>
          <p:cNvSpPr txBox="1"/>
          <p:nvPr/>
        </p:nvSpPr>
        <p:spPr>
          <a:xfrm>
            <a:off x="1015327" y="6603790"/>
            <a:ext cx="9563989" cy="30826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4800" b="1" dirty="0">
                <a:latin typeface="Lato" panose="020F0502020204030203" pitchFamily="34" charset="0"/>
                <a:cs typeface="Segoe UI" panose="020B0502040204020203" pitchFamily="34" charset="0"/>
              </a:rPr>
              <a:t>WHY?</a:t>
            </a:r>
            <a:r>
              <a:rPr lang="en-US" sz="4800" dirty="0">
                <a:latin typeface="Lato" panose="020F0502020204030203" pitchFamily="34" charset="0"/>
                <a:cs typeface="Segoe UI" panose="020B0502040204020203" pitchFamily="34" charset="0"/>
              </a:rPr>
              <a:t> The gold-standard test (ABG showing PaCO2 &gt; 45 mmHg) is unreliably obtained. </a:t>
            </a:r>
            <a:endParaRPr lang="en-US" sz="4800" b="1" dirty="0">
              <a:latin typeface="Lato" panose="020F0502020204030203" pitchFamily="34" charset="0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</a:pPr>
            <a:endParaRPr lang="en-US" sz="4800" b="1" dirty="0">
              <a:solidFill>
                <a:srgbClr val="8C1616"/>
              </a:solidFill>
              <a:latin typeface="Lato" panose="020F0502020204030203" pitchFamily="34" charset="0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4800" b="1" dirty="0">
                <a:latin typeface="Lato" panose="020F0502020204030203" pitchFamily="34" charset="0"/>
                <a:cs typeface="Segoe UI" panose="020B0502040204020203" pitchFamily="34" charset="0"/>
              </a:rPr>
              <a:t>WHAT HAS BEEN DONE?</a:t>
            </a:r>
          </a:p>
          <a:p>
            <a:pPr marL="571500" indent="-5715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4800" dirty="0">
                <a:latin typeface="Lato" panose="020F0502020204030203" pitchFamily="34" charset="0"/>
                <a:cs typeface="Segoe UI" panose="020B0502040204020203" pitchFamily="34" charset="0"/>
              </a:rPr>
              <a:t>Prevalence ~= PE </a:t>
            </a:r>
            <a:r>
              <a:rPr lang="en-US" sz="3600" dirty="0">
                <a:latin typeface="Lato" panose="020F0502020204030203" pitchFamily="34" charset="0"/>
                <a:cs typeface="Segoe UI" panose="020B0502040204020203" pitchFamily="34" charset="0"/>
              </a:rPr>
              <a:t>(150 per 100k/y)</a:t>
            </a:r>
          </a:p>
          <a:p>
            <a:pPr marL="571500" indent="-5715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4800" dirty="0">
                <a:latin typeface="Lato" panose="020F0502020204030203" pitchFamily="34" charset="0"/>
                <a:cs typeface="Segoe UI" panose="020B0502040204020203" pitchFamily="34" charset="0"/>
              </a:rPr>
              <a:t>Readmission ≥ CHF</a:t>
            </a:r>
            <a:r>
              <a:rPr lang="en-US" sz="3600" dirty="0">
                <a:latin typeface="Lato" panose="020F0502020204030203" pitchFamily="34" charset="0"/>
                <a:cs typeface="Segoe UI" panose="020B0502040204020203" pitchFamily="34" charset="0"/>
              </a:rPr>
              <a:t> (23%, 30d)</a:t>
            </a:r>
          </a:p>
          <a:p>
            <a:pPr marL="571500" indent="-5715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4800" dirty="0">
                <a:latin typeface="Lato" panose="020F0502020204030203" pitchFamily="34" charset="0"/>
                <a:cs typeface="Segoe UI" panose="020B0502040204020203" pitchFamily="34" charset="0"/>
              </a:rPr>
              <a:t>Mortality ~= Cancer </a:t>
            </a:r>
            <a:r>
              <a:rPr lang="en-US" sz="3600" dirty="0">
                <a:latin typeface="Lato" panose="020F0502020204030203" pitchFamily="34" charset="0"/>
                <a:cs typeface="Segoe UI" panose="020B0502040204020203" pitchFamily="34" charset="0"/>
              </a:rPr>
              <a:t>(~40% 1yr)</a:t>
            </a:r>
          </a:p>
          <a:p>
            <a:pPr>
              <a:lnSpc>
                <a:spcPct val="120000"/>
              </a:lnSpc>
            </a:pPr>
            <a:r>
              <a:rPr lang="en-US" sz="4800" dirty="0">
                <a:latin typeface="Lato" panose="020F0502020204030203" pitchFamily="34" charset="0"/>
                <a:cs typeface="Segoe UI" panose="020B0502040204020203" pitchFamily="34" charset="0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en-US" sz="4800" dirty="0">
                <a:latin typeface="Lato" panose="020F0502020204030203" pitchFamily="34" charset="0"/>
                <a:cs typeface="Segoe UI" panose="020B0502040204020203" pitchFamily="34" charset="0"/>
              </a:rPr>
              <a:t>Yet, methods of identification select </a:t>
            </a:r>
            <a:r>
              <a:rPr lang="en-US" sz="4800" b="1" dirty="0">
                <a:latin typeface="Lato" panose="020F0502020204030203" pitchFamily="34" charset="0"/>
                <a:cs typeface="Segoe UI" panose="020B0502040204020203" pitchFamily="34" charset="0"/>
              </a:rPr>
              <a:t>very different</a:t>
            </a:r>
            <a:r>
              <a:rPr lang="en-US" sz="4800" dirty="0">
                <a:latin typeface="Lato" panose="020F0502020204030203" pitchFamily="34" charset="0"/>
                <a:cs typeface="Segoe UI" panose="020B0502040204020203" pitchFamily="34" charset="0"/>
              </a:rPr>
              <a:t> patients. </a:t>
            </a:r>
          </a:p>
          <a:p>
            <a:pPr>
              <a:lnSpc>
                <a:spcPct val="120000"/>
              </a:lnSpc>
            </a:pPr>
            <a:endParaRPr lang="en-US" sz="4800" b="1" dirty="0">
              <a:solidFill>
                <a:srgbClr val="8C1616"/>
              </a:solidFill>
              <a:latin typeface="Lato" panose="020F0502020204030203" pitchFamily="34" charset="0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</a:pPr>
            <a:endParaRPr lang="en-US" sz="4800" b="1" dirty="0">
              <a:solidFill>
                <a:srgbClr val="8C1616"/>
              </a:solidFill>
              <a:latin typeface="Lato" panose="020F0502020204030203" pitchFamily="34" charset="0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</a:pPr>
            <a:endParaRPr lang="en-US" sz="4800" b="1" dirty="0">
              <a:solidFill>
                <a:srgbClr val="8C1616"/>
              </a:solidFill>
              <a:latin typeface="Lato" panose="020F0502020204030203" pitchFamily="34" charset="0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</a:pPr>
            <a:endParaRPr lang="en-US" sz="4800" b="1" dirty="0">
              <a:solidFill>
                <a:srgbClr val="8C1616"/>
              </a:solidFill>
              <a:latin typeface="Lato" panose="020F0502020204030203" pitchFamily="34" charset="0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</a:pPr>
            <a:endParaRPr lang="en-US" sz="4800" b="1" dirty="0">
              <a:solidFill>
                <a:srgbClr val="8C1616"/>
              </a:solidFill>
              <a:latin typeface="Lato" panose="020F0502020204030203" pitchFamily="34" charset="0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</a:pPr>
            <a:endParaRPr lang="en-US" sz="4800" b="1" dirty="0">
              <a:solidFill>
                <a:srgbClr val="8C1616"/>
              </a:solidFill>
              <a:latin typeface="Lato" panose="020F0502020204030203" pitchFamily="34" charset="0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</a:pPr>
            <a:endParaRPr lang="en-US" sz="4800" b="1" dirty="0">
              <a:solidFill>
                <a:srgbClr val="8C1616"/>
              </a:solidFill>
              <a:latin typeface="Lato" panose="020F0502020204030203" pitchFamily="34" charset="0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</a:pPr>
            <a:endParaRPr lang="en-US" sz="4800" b="1" dirty="0">
              <a:solidFill>
                <a:srgbClr val="8C1616"/>
              </a:solidFill>
              <a:latin typeface="Lato" panose="020F0502020204030203" pitchFamily="34" charset="0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</a:pPr>
            <a:endParaRPr lang="en-US" sz="4800" b="1" dirty="0">
              <a:solidFill>
                <a:srgbClr val="8C1616"/>
              </a:solidFill>
              <a:latin typeface="Lato" panose="020F0502020204030203" pitchFamily="34" charset="0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</a:pPr>
            <a:endParaRPr lang="en-US" sz="4800" b="1" dirty="0">
              <a:latin typeface="Lato" panose="020F0502020204030203" pitchFamily="34" charset="0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</a:pPr>
            <a:endParaRPr lang="en-US" sz="3600" b="1" dirty="0">
              <a:latin typeface="Lato" panose="020F0502020204030203" pitchFamily="34" charset="0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</a:pPr>
            <a:endParaRPr lang="en-US" sz="3600" b="1" dirty="0">
              <a:latin typeface="Lato" panose="020F0502020204030203" pitchFamily="34" charset="0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</a:pPr>
            <a:endParaRPr lang="en-US" sz="3600" b="1" dirty="0">
              <a:latin typeface="Lato" panose="020F0502020204030203" pitchFamily="34" charset="0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</a:pPr>
            <a:endParaRPr lang="en-US" sz="3600" b="1" dirty="0">
              <a:latin typeface="Lato" panose="020F0502020204030203" pitchFamily="34" charset="0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</a:pPr>
            <a:endParaRPr lang="en-US" sz="3600" b="1" dirty="0">
              <a:latin typeface="Lato" panose="020F0502020204030203" pitchFamily="34" charset="0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</a:pPr>
            <a:endParaRPr lang="en-US" sz="3600" b="1" dirty="0">
              <a:latin typeface="Lato" panose="020F0502020204030203" pitchFamily="34" charset="0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</a:pPr>
            <a:endParaRPr lang="en-US" sz="3600" b="1" dirty="0">
              <a:latin typeface="Lato" panose="020F0502020204030203" pitchFamily="34" charset="0"/>
              <a:cs typeface="Segoe UI" panose="020B0502040204020203" pitchFamily="34" charset="0"/>
            </a:endParaRPr>
          </a:p>
          <a:p>
            <a:pPr marL="571500" indent="-5715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3600" dirty="0">
              <a:latin typeface="Lato" panose="020F0502020204030203" pitchFamily="34" charset="0"/>
              <a:cs typeface="Segoe UI" panose="020B0502040204020203" pitchFamily="34" charset="0"/>
            </a:endParaRPr>
          </a:p>
          <a:p>
            <a:pPr marL="571500" indent="-5715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3600" dirty="0">
              <a:latin typeface="Lato" panose="020F0502020204030203" pitchFamily="34" charset="0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</a:pPr>
            <a:endParaRPr lang="en-US" sz="3600" dirty="0">
              <a:latin typeface="Lato" panose="020F0502020204030203" pitchFamily="34" charset="0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</a:pPr>
            <a:endParaRPr lang="en-US" sz="3600" dirty="0">
              <a:latin typeface="Lato" panose="020F0502020204030203" pitchFamily="34" charset="0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</a:pPr>
            <a:endParaRPr lang="en-US" sz="3600" dirty="0">
              <a:latin typeface="Lato" panose="020F0502020204030203" pitchFamily="34" charset="0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</a:pPr>
            <a:endParaRPr lang="en-US" sz="3600" dirty="0">
              <a:latin typeface="Lato" panose="020F0502020204030203" pitchFamily="34" charset="0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</a:pPr>
            <a:endParaRPr lang="en-US" sz="3600" dirty="0">
              <a:latin typeface="Lato" panose="020F0502020204030203" pitchFamily="34" charset="0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</a:pPr>
            <a:endParaRPr lang="en-US" sz="3600" dirty="0">
              <a:latin typeface="Lato" panose="020F0502020204030203" pitchFamily="34" charset="0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</a:pPr>
            <a:endParaRPr lang="en-US" sz="3600" dirty="0">
              <a:latin typeface="Lato" panose="020F0502020204030203" pitchFamily="34" charset="0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</a:pPr>
            <a:endParaRPr lang="en-US" sz="3600" dirty="0">
              <a:latin typeface="Lato" panose="020F050202020403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CAC4B58-8623-4DBE-951A-DDF821787031}"/>
              </a:ext>
            </a:extLst>
          </p:cNvPr>
          <p:cNvSpPr txBox="1"/>
          <p:nvPr/>
        </p:nvSpPr>
        <p:spPr>
          <a:xfrm>
            <a:off x="40150290" y="17749698"/>
            <a:ext cx="8959771" cy="14461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Lato" panose="020F0502020204030203" pitchFamily="34" charset="0"/>
                <a:cs typeface="Segoe UI" panose="020B0502040204020203" pitchFamily="34" charset="0"/>
              </a:rPr>
              <a:t>COMPUTABLE PHENOTYPE:</a:t>
            </a:r>
            <a:r>
              <a:rPr lang="en-US" sz="4800" dirty="0">
                <a:latin typeface="Lato" panose="020F0502020204030203" pitchFamily="34" charset="0"/>
                <a:cs typeface="Segoe UI" panose="020B0502040204020203" pitchFamily="34" charset="0"/>
              </a:rPr>
              <a:t> (operational case definition)</a:t>
            </a:r>
          </a:p>
          <a:p>
            <a:r>
              <a:rPr lang="en-US" sz="4800" dirty="0">
                <a:latin typeface="Lato" panose="020F0502020204030203" pitchFamily="34" charset="0"/>
                <a:cs typeface="Segoe UI" panose="020B0502040204020203" pitchFamily="34" charset="0"/>
              </a:rPr>
              <a:t>- Efficacy trial: homogeneity, severity important</a:t>
            </a:r>
          </a:p>
          <a:p>
            <a:r>
              <a:rPr lang="en-US" sz="4800" dirty="0">
                <a:latin typeface="Lato" panose="020F0502020204030203" pitchFamily="34" charset="0"/>
                <a:cs typeface="Segoe UI" panose="020B0502040204020203" pitchFamily="34" charset="0"/>
              </a:rPr>
              <a:t>- Epi; QI: sensitivity, representativeness</a:t>
            </a:r>
            <a:endParaRPr lang="en-US" sz="4800" b="1" dirty="0">
              <a:latin typeface="Lato" panose="020F0502020204030203" pitchFamily="34" charset="0"/>
              <a:cs typeface="Segoe UI" panose="020B0502040204020203" pitchFamily="34" charset="0"/>
            </a:endParaRPr>
          </a:p>
          <a:p>
            <a:endParaRPr lang="en-US" sz="5400" b="1" dirty="0">
              <a:latin typeface="Lato" panose="020F0502020204030203" pitchFamily="34" charset="0"/>
              <a:cs typeface="Segoe UI" panose="020B0502040204020203" pitchFamily="34" charset="0"/>
            </a:endParaRPr>
          </a:p>
          <a:p>
            <a:r>
              <a:rPr lang="en-US" sz="5400" b="1" dirty="0">
                <a:latin typeface="Lato" panose="020F0502020204030203" pitchFamily="34" charset="0"/>
                <a:cs typeface="Segoe UI" panose="020B0502040204020203" pitchFamily="34" charset="0"/>
              </a:rPr>
              <a:t>WHY IS THIS WORTH DOING?</a:t>
            </a:r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en-US" sz="4800" dirty="0">
                <a:latin typeface="Lato" panose="020F0502020204030203" pitchFamily="34" charset="0"/>
                <a:cs typeface="Segoe UI" panose="020B0502040204020203" pitchFamily="34" charset="0"/>
              </a:rPr>
              <a:t>Obesity, Opiates, Multimorbidity ↑</a:t>
            </a:r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en-US" sz="4800" dirty="0">
                <a:latin typeface="Lato" panose="020F0502020204030203" pitchFamily="34" charset="0"/>
                <a:cs typeface="Segoe UI" panose="020B0502040204020203" pitchFamily="34" charset="0"/>
              </a:rPr>
              <a:t>Common component causes? Unknown</a:t>
            </a:r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en-US" sz="4800" dirty="0">
                <a:latin typeface="Lato" panose="020F0502020204030203" pitchFamily="34" charset="0"/>
                <a:cs typeface="Segoe UI" panose="020B0502040204020203" pitchFamily="34" charset="0"/>
              </a:rPr>
              <a:t>Evidence: RCTs only of select subsets</a:t>
            </a:r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en-US" sz="4800" dirty="0">
                <a:latin typeface="Lato" panose="020F0502020204030203" pitchFamily="34" charset="0"/>
                <a:cs typeface="Segoe UI" panose="020B0502040204020203" pitchFamily="34" charset="0"/>
              </a:rPr>
              <a:t>Post-acute management?</a:t>
            </a:r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en-US" sz="4800" dirty="0">
                <a:latin typeface="Lato" panose="020F0502020204030203" pitchFamily="34" charset="0"/>
                <a:cs typeface="Segoe UI" panose="020B0502040204020203" pitchFamily="34" charset="0"/>
              </a:rPr>
              <a:t>Disorganized processes of care</a:t>
            </a:r>
          </a:p>
          <a:p>
            <a:pPr>
              <a:lnSpc>
                <a:spcPct val="120000"/>
              </a:lnSpc>
            </a:pPr>
            <a:r>
              <a:rPr lang="en-US" sz="4800" b="1" dirty="0">
                <a:latin typeface="Lato" panose="020F0502020204030203" pitchFamily="34" charset="0"/>
                <a:cs typeface="Segoe UI" panose="020B0502040204020203" pitchFamily="34" charset="0"/>
              </a:rPr>
              <a:t>Evidence needed to improve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2B70FBA-A2DF-453C-9792-CA6E8DB0D343}"/>
              </a:ext>
            </a:extLst>
          </p:cNvPr>
          <p:cNvCxnSpPr>
            <a:cxnSpLocks/>
          </p:cNvCxnSpPr>
          <p:nvPr/>
        </p:nvCxnSpPr>
        <p:spPr>
          <a:xfrm flipH="1">
            <a:off x="16936172" y="29408785"/>
            <a:ext cx="1297464" cy="0"/>
          </a:xfrm>
          <a:prstGeom prst="straightConnector1">
            <a:avLst/>
          </a:prstGeom>
          <a:ln w="66675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Graphic 18">
            <a:extLst>
              <a:ext uri="{FF2B5EF4-FFF2-40B4-BE49-F238E27FC236}">
                <a16:creationId xmlns:a16="http://schemas.microsoft.com/office/drawing/2014/main" id="{C1210836-80D5-470E-883D-041B85957069}"/>
              </a:ext>
            </a:extLst>
          </p:cNvPr>
          <p:cNvSpPr/>
          <p:nvPr/>
        </p:nvSpPr>
        <p:spPr>
          <a:xfrm>
            <a:off x="1568455" y="3652878"/>
            <a:ext cx="794104" cy="738508"/>
          </a:xfrm>
          <a:custGeom>
            <a:avLst/>
            <a:gdLst>
              <a:gd name="connsiteX0" fmla="*/ 310594 w 327663"/>
              <a:gd name="connsiteY0" fmla="*/ 219906 h 335196"/>
              <a:gd name="connsiteX1" fmla="*/ 246568 w 327663"/>
              <a:gd name="connsiteY1" fmla="*/ 176217 h 335196"/>
              <a:gd name="connsiteX2" fmla="*/ 212295 w 327663"/>
              <a:gd name="connsiteY2" fmla="*/ 176217 h 335196"/>
              <a:gd name="connsiteX3" fmla="*/ 165217 w 327663"/>
              <a:gd name="connsiteY3" fmla="*/ 189022 h 335196"/>
              <a:gd name="connsiteX4" fmla="*/ 118138 w 327663"/>
              <a:gd name="connsiteY4" fmla="*/ 176217 h 335196"/>
              <a:gd name="connsiteX5" fmla="*/ 83866 w 327663"/>
              <a:gd name="connsiteY5" fmla="*/ 176217 h 335196"/>
              <a:gd name="connsiteX6" fmla="*/ 19839 w 327663"/>
              <a:gd name="connsiteY6" fmla="*/ 219906 h 335196"/>
              <a:gd name="connsiteX7" fmla="*/ 1385 w 327663"/>
              <a:gd name="connsiteY7" fmla="*/ 299750 h 335196"/>
              <a:gd name="connsiteX8" fmla="*/ 165970 w 327663"/>
              <a:gd name="connsiteY8" fmla="*/ 335529 h 335196"/>
              <a:gd name="connsiteX9" fmla="*/ 329802 w 327663"/>
              <a:gd name="connsiteY9" fmla="*/ 299750 h 335196"/>
              <a:gd name="connsiteX10" fmla="*/ 310594 w 327663"/>
              <a:gd name="connsiteY10" fmla="*/ 219906 h 335196"/>
              <a:gd name="connsiteX11" fmla="*/ 165593 w 327663"/>
              <a:gd name="connsiteY11" fmla="*/ 154749 h 335196"/>
              <a:gd name="connsiteX12" fmla="*/ 242425 w 327663"/>
              <a:gd name="connsiteY12" fmla="*/ 77918 h 335196"/>
              <a:gd name="connsiteX13" fmla="*/ 165593 w 327663"/>
              <a:gd name="connsiteY13" fmla="*/ 1086 h 335196"/>
              <a:gd name="connsiteX14" fmla="*/ 88762 w 327663"/>
              <a:gd name="connsiteY14" fmla="*/ 77918 h 335196"/>
              <a:gd name="connsiteX15" fmla="*/ 165593 w 327663"/>
              <a:gd name="connsiteY15" fmla="*/ 154749 h 335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27663" h="335196">
                <a:moveTo>
                  <a:pt x="310594" y="219906"/>
                </a:moveTo>
                <a:cubicBezTo>
                  <a:pt x="287243" y="179983"/>
                  <a:pt x="246568" y="176217"/>
                  <a:pt x="246568" y="176217"/>
                </a:cubicBezTo>
                <a:lnTo>
                  <a:pt x="212295" y="176217"/>
                </a:lnTo>
                <a:cubicBezTo>
                  <a:pt x="198360" y="184126"/>
                  <a:pt x="182541" y="189022"/>
                  <a:pt x="165217" y="189022"/>
                </a:cubicBezTo>
                <a:cubicBezTo>
                  <a:pt x="147892" y="189022"/>
                  <a:pt x="132074" y="184503"/>
                  <a:pt x="118138" y="176217"/>
                </a:cubicBezTo>
                <a:lnTo>
                  <a:pt x="83866" y="176217"/>
                </a:lnTo>
                <a:cubicBezTo>
                  <a:pt x="83866" y="176217"/>
                  <a:pt x="43190" y="179983"/>
                  <a:pt x="19839" y="219906"/>
                </a:cubicBezTo>
                <a:cubicBezTo>
                  <a:pt x="-2758" y="259828"/>
                  <a:pt x="1385" y="299750"/>
                  <a:pt x="1385" y="299750"/>
                </a:cubicBezTo>
                <a:cubicBezTo>
                  <a:pt x="1385" y="299750"/>
                  <a:pt x="37164" y="335529"/>
                  <a:pt x="165970" y="335529"/>
                </a:cubicBezTo>
                <a:cubicBezTo>
                  <a:pt x="294776" y="335529"/>
                  <a:pt x="329802" y="299750"/>
                  <a:pt x="329802" y="299750"/>
                </a:cubicBezTo>
                <a:cubicBezTo>
                  <a:pt x="329802" y="299750"/>
                  <a:pt x="333945" y="259828"/>
                  <a:pt x="310594" y="219906"/>
                </a:cubicBezTo>
                <a:close/>
                <a:moveTo>
                  <a:pt x="165593" y="154749"/>
                </a:moveTo>
                <a:cubicBezTo>
                  <a:pt x="208152" y="154749"/>
                  <a:pt x="242425" y="120477"/>
                  <a:pt x="242425" y="77918"/>
                </a:cubicBezTo>
                <a:cubicBezTo>
                  <a:pt x="242425" y="35359"/>
                  <a:pt x="208152" y="1086"/>
                  <a:pt x="165593" y="1086"/>
                </a:cubicBezTo>
                <a:cubicBezTo>
                  <a:pt x="123035" y="1086"/>
                  <a:pt x="88762" y="35736"/>
                  <a:pt x="88762" y="77918"/>
                </a:cubicBezTo>
                <a:cubicBezTo>
                  <a:pt x="88762" y="120477"/>
                  <a:pt x="123035" y="154749"/>
                  <a:pt x="165593" y="154749"/>
                </a:cubicBezTo>
                <a:close/>
              </a:path>
            </a:pathLst>
          </a:custGeom>
          <a:solidFill>
            <a:schemeClr val="bg1"/>
          </a:solidFill>
          <a:ln w="366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3F61B32-8F5A-4CA2-B549-F3CD26098007}"/>
              </a:ext>
            </a:extLst>
          </p:cNvPr>
          <p:cNvSpPr txBox="1"/>
          <p:nvPr/>
        </p:nvSpPr>
        <p:spPr>
          <a:xfrm>
            <a:off x="1169537" y="3084037"/>
            <a:ext cx="751732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400" dirty="0">
                <a:latin typeface="Lato" panose="020F0502020204030203" pitchFamily="34" charset="0"/>
                <a:cs typeface="Segoe UI" panose="020B0502040204020203" pitchFamily="34" charset="0"/>
              </a:rPr>
              <a:t>Wayne Richards BS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400" dirty="0">
                <a:latin typeface="Lato" panose="020F0502020204030203" pitchFamily="34" charset="0"/>
                <a:cs typeface="Segoe UI" panose="020B0502040204020203" pitchFamily="34" charset="0"/>
              </a:rPr>
              <a:t>Jeanette Brown MD PhD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400" dirty="0">
                <a:latin typeface="Lato" panose="020F0502020204030203" pitchFamily="34" charset="0"/>
                <a:cs typeface="Segoe UI" panose="020B0502040204020203" pitchFamily="34" charset="0"/>
              </a:rPr>
              <a:t>Ram Gouripeddi MBBS MS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400" dirty="0">
                <a:latin typeface="Lato" panose="020F0502020204030203" pitchFamily="34" charset="0"/>
                <a:cs typeface="Segoe UI" panose="020B0502040204020203" pitchFamily="34" charset="0"/>
              </a:rPr>
              <a:t>Krishna Sundar MD</a:t>
            </a:r>
            <a:endParaRPr lang="en-US" sz="4400" b="1" dirty="0">
              <a:latin typeface="Lato" panose="020F0502020204030203" pitchFamily="34" charset="0"/>
              <a:cs typeface="Segoe UI" panose="020B0502040204020203" pitchFamily="34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7BBA2FEC-9434-814B-8C13-04254FD718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70954" y="1278423"/>
            <a:ext cx="7404100" cy="19431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BF5DDFE-400C-6BBD-58EA-8C5CC72A18DE}"/>
              </a:ext>
            </a:extLst>
          </p:cNvPr>
          <p:cNvSpPr/>
          <p:nvPr/>
        </p:nvSpPr>
        <p:spPr>
          <a:xfrm>
            <a:off x="1169537" y="774250"/>
            <a:ext cx="1670876" cy="1590801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4E763E7-C2DA-BF7D-BDC0-31949B8ADBF3}"/>
              </a:ext>
            </a:extLst>
          </p:cNvPr>
          <p:cNvSpPr/>
          <p:nvPr/>
        </p:nvSpPr>
        <p:spPr>
          <a:xfrm>
            <a:off x="2987437" y="695663"/>
            <a:ext cx="5109091" cy="14866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PRESENTER:</a:t>
            </a:r>
            <a:r>
              <a:rPr lang="en-US" sz="3600" b="1" dirty="0">
                <a:highlight>
                  <a:srgbClr val="FFFFFF"/>
                </a:highlight>
                <a:latin typeface="Lato" panose="020F0502020204030203" pitchFamily="34" charset="0"/>
                <a:cs typeface="Segoe UI" panose="020B0502040204020203" pitchFamily="34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4400" b="1" dirty="0">
                <a:highlight>
                  <a:srgbClr val="FFFFFF"/>
                </a:highlight>
                <a:latin typeface="Lato" panose="020F0502020204030203" pitchFamily="34" charset="0"/>
                <a:cs typeface="Segoe UI" panose="020B0502040204020203" pitchFamily="34" charset="0"/>
              </a:rPr>
              <a:t>Brian W Locke, MD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8BB00C6-6A8C-37D6-083A-C60A18A8154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648" r="18062" b="18260"/>
          <a:stretch/>
        </p:blipFill>
        <p:spPr>
          <a:xfrm>
            <a:off x="39725600" y="4276132"/>
            <a:ext cx="9220200" cy="2480268"/>
          </a:xfrm>
          <a:prstGeom prst="rect">
            <a:avLst/>
          </a:prstGeom>
        </p:spPr>
      </p:pic>
      <p:pic>
        <p:nvPicPr>
          <p:cNvPr id="3074" name="Picture 2" descr="College Receives Fourth NIH Training Grant in the Life Sciences | College  of Computer, Mathematical, and Natural Sciences">
            <a:extLst>
              <a:ext uri="{FF2B5EF4-FFF2-40B4-BE49-F238E27FC236}">
                <a16:creationId xmlns:a16="http://schemas.microsoft.com/office/drawing/2014/main" id="{687DCB17-E1F2-F9D4-DA94-EACDCEF315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3239" y="7200865"/>
            <a:ext cx="2616200" cy="196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Graphic 18">
            <a:extLst>
              <a:ext uri="{FF2B5EF4-FFF2-40B4-BE49-F238E27FC236}">
                <a16:creationId xmlns:a16="http://schemas.microsoft.com/office/drawing/2014/main" id="{D36ECDC4-BFB5-502A-3774-A7A6A867AC0C}"/>
              </a:ext>
            </a:extLst>
          </p:cNvPr>
          <p:cNvSpPr/>
          <p:nvPr/>
        </p:nvSpPr>
        <p:spPr>
          <a:xfrm>
            <a:off x="576997" y="3333591"/>
            <a:ext cx="360430" cy="335196"/>
          </a:xfrm>
          <a:custGeom>
            <a:avLst/>
            <a:gdLst>
              <a:gd name="connsiteX0" fmla="*/ 310594 w 327663"/>
              <a:gd name="connsiteY0" fmla="*/ 219906 h 335196"/>
              <a:gd name="connsiteX1" fmla="*/ 246568 w 327663"/>
              <a:gd name="connsiteY1" fmla="*/ 176217 h 335196"/>
              <a:gd name="connsiteX2" fmla="*/ 212295 w 327663"/>
              <a:gd name="connsiteY2" fmla="*/ 176217 h 335196"/>
              <a:gd name="connsiteX3" fmla="*/ 165217 w 327663"/>
              <a:gd name="connsiteY3" fmla="*/ 189022 h 335196"/>
              <a:gd name="connsiteX4" fmla="*/ 118138 w 327663"/>
              <a:gd name="connsiteY4" fmla="*/ 176217 h 335196"/>
              <a:gd name="connsiteX5" fmla="*/ 83866 w 327663"/>
              <a:gd name="connsiteY5" fmla="*/ 176217 h 335196"/>
              <a:gd name="connsiteX6" fmla="*/ 19839 w 327663"/>
              <a:gd name="connsiteY6" fmla="*/ 219906 h 335196"/>
              <a:gd name="connsiteX7" fmla="*/ 1385 w 327663"/>
              <a:gd name="connsiteY7" fmla="*/ 299750 h 335196"/>
              <a:gd name="connsiteX8" fmla="*/ 165970 w 327663"/>
              <a:gd name="connsiteY8" fmla="*/ 335529 h 335196"/>
              <a:gd name="connsiteX9" fmla="*/ 329802 w 327663"/>
              <a:gd name="connsiteY9" fmla="*/ 299750 h 335196"/>
              <a:gd name="connsiteX10" fmla="*/ 310594 w 327663"/>
              <a:gd name="connsiteY10" fmla="*/ 219906 h 335196"/>
              <a:gd name="connsiteX11" fmla="*/ 165593 w 327663"/>
              <a:gd name="connsiteY11" fmla="*/ 154749 h 335196"/>
              <a:gd name="connsiteX12" fmla="*/ 242425 w 327663"/>
              <a:gd name="connsiteY12" fmla="*/ 77918 h 335196"/>
              <a:gd name="connsiteX13" fmla="*/ 165593 w 327663"/>
              <a:gd name="connsiteY13" fmla="*/ 1086 h 335196"/>
              <a:gd name="connsiteX14" fmla="*/ 88762 w 327663"/>
              <a:gd name="connsiteY14" fmla="*/ 77918 h 335196"/>
              <a:gd name="connsiteX15" fmla="*/ 165593 w 327663"/>
              <a:gd name="connsiteY15" fmla="*/ 154749 h 335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27663" h="335196">
                <a:moveTo>
                  <a:pt x="310594" y="219906"/>
                </a:moveTo>
                <a:cubicBezTo>
                  <a:pt x="287243" y="179983"/>
                  <a:pt x="246568" y="176217"/>
                  <a:pt x="246568" y="176217"/>
                </a:cubicBezTo>
                <a:lnTo>
                  <a:pt x="212295" y="176217"/>
                </a:lnTo>
                <a:cubicBezTo>
                  <a:pt x="198360" y="184126"/>
                  <a:pt x="182541" y="189022"/>
                  <a:pt x="165217" y="189022"/>
                </a:cubicBezTo>
                <a:cubicBezTo>
                  <a:pt x="147892" y="189022"/>
                  <a:pt x="132074" y="184503"/>
                  <a:pt x="118138" y="176217"/>
                </a:cubicBezTo>
                <a:lnTo>
                  <a:pt x="83866" y="176217"/>
                </a:lnTo>
                <a:cubicBezTo>
                  <a:pt x="83866" y="176217"/>
                  <a:pt x="43190" y="179983"/>
                  <a:pt x="19839" y="219906"/>
                </a:cubicBezTo>
                <a:cubicBezTo>
                  <a:pt x="-2758" y="259828"/>
                  <a:pt x="1385" y="299750"/>
                  <a:pt x="1385" y="299750"/>
                </a:cubicBezTo>
                <a:cubicBezTo>
                  <a:pt x="1385" y="299750"/>
                  <a:pt x="37164" y="335529"/>
                  <a:pt x="165970" y="335529"/>
                </a:cubicBezTo>
                <a:cubicBezTo>
                  <a:pt x="294776" y="335529"/>
                  <a:pt x="329802" y="299750"/>
                  <a:pt x="329802" y="299750"/>
                </a:cubicBezTo>
                <a:cubicBezTo>
                  <a:pt x="329802" y="299750"/>
                  <a:pt x="333945" y="259828"/>
                  <a:pt x="310594" y="219906"/>
                </a:cubicBezTo>
                <a:close/>
                <a:moveTo>
                  <a:pt x="165593" y="154749"/>
                </a:moveTo>
                <a:cubicBezTo>
                  <a:pt x="208152" y="154749"/>
                  <a:pt x="242425" y="120477"/>
                  <a:pt x="242425" y="77918"/>
                </a:cubicBezTo>
                <a:cubicBezTo>
                  <a:pt x="242425" y="35359"/>
                  <a:pt x="208152" y="1086"/>
                  <a:pt x="165593" y="1086"/>
                </a:cubicBezTo>
                <a:cubicBezTo>
                  <a:pt x="123035" y="1086"/>
                  <a:pt x="88762" y="35736"/>
                  <a:pt x="88762" y="77918"/>
                </a:cubicBezTo>
                <a:cubicBezTo>
                  <a:pt x="88762" y="120477"/>
                  <a:pt x="123035" y="154749"/>
                  <a:pt x="165593" y="154749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366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6CDBD27-5B90-36A8-DFC1-FB57199EC03B}"/>
              </a:ext>
            </a:extLst>
          </p:cNvPr>
          <p:cNvSpPr txBox="1"/>
          <p:nvPr/>
        </p:nvSpPr>
        <p:spPr>
          <a:xfrm>
            <a:off x="42900384" y="7292211"/>
            <a:ext cx="64772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Lato" panose="020F0502020204030203" pitchFamily="34" charset="0"/>
                <a:cs typeface="Segoe UI" panose="020B0502040204020203" pitchFamily="34" charset="0"/>
              </a:rPr>
              <a:t>Ruth L. Kirschstein National Research Service Award 5T32HL105321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F8844D3-A1B5-346C-FC71-607E9B1EC81F}"/>
              </a:ext>
            </a:extLst>
          </p:cNvPr>
          <p:cNvSpPr txBox="1"/>
          <p:nvPr/>
        </p:nvSpPr>
        <p:spPr>
          <a:xfrm>
            <a:off x="11898013" y="16841518"/>
            <a:ext cx="27243811" cy="2993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endParaRPr lang="en-US" sz="4800" b="1" dirty="0">
              <a:solidFill>
                <a:srgbClr val="8C1616"/>
              </a:solidFill>
              <a:latin typeface="Lato" panose="020F0502020204030203" pitchFamily="34" charset="0"/>
              <a:cs typeface="Segoe UI" panose="020B0502040204020203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en-US" sz="6600" b="1" dirty="0">
                <a:latin typeface="Lato" panose="020F0502020204030203" pitchFamily="34" charset="0"/>
                <a:cs typeface="Segoe UI" panose="020B0502040204020203" pitchFamily="34" charset="0"/>
              </a:rPr>
              <a:t>HOW CAN WE BETTER IDENTIFY PATIENTS WITH HYPERCAPNIA?</a:t>
            </a:r>
            <a:endParaRPr lang="en-US" sz="4800" b="1" dirty="0">
              <a:solidFill>
                <a:srgbClr val="8C1616"/>
              </a:solidFill>
              <a:latin typeface="Lato" panose="020F0502020204030203" pitchFamily="34" charset="0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4800" b="1" dirty="0">
                <a:solidFill>
                  <a:srgbClr val="8C1616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	1. Validate Traditional Data-Points</a:t>
            </a:r>
          </a:p>
        </p:txBody>
      </p:sp>
      <p:pic>
        <p:nvPicPr>
          <p:cNvPr id="30" name="Picture 29" descr="Diagram, venn diagram&#10;&#10;Description automatically generated">
            <a:extLst>
              <a:ext uri="{FF2B5EF4-FFF2-40B4-BE49-F238E27FC236}">
                <a16:creationId xmlns:a16="http://schemas.microsoft.com/office/drawing/2014/main" id="{CE20B9FB-743D-7FA8-1372-F70EFC5C2B0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70" y="16579379"/>
            <a:ext cx="11314707" cy="8486030"/>
          </a:xfrm>
          <a:prstGeom prst="rect">
            <a:avLst/>
          </a:prstGeom>
        </p:spPr>
      </p:pic>
      <p:graphicFrame>
        <p:nvGraphicFramePr>
          <p:cNvPr id="31" name="Table 3">
            <a:extLst>
              <a:ext uri="{FF2B5EF4-FFF2-40B4-BE49-F238E27FC236}">
                <a16:creationId xmlns:a16="http://schemas.microsoft.com/office/drawing/2014/main" id="{BF28773B-B9F9-9727-DDC8-B709BC9366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6833637"/>
              </p:ext>
            </p:extLst>
          </p:nvPr>
        </p:nvGraphicFramePr>
        <p:xfrm>
          <a:off x="649775" y="24690558"/>
          <a:ext cx="10656373" cy="695431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73625">
                  <a:extLst>
                    <a:ext uri="{9D8B030D-6E8A-4147-A177-3AD203B41FA5}">
                      <a16:colId xmlns:a16="http://schemas.microsoft.com/office/drawing/2014/main" val="2368539964"/>
                    </a:ext>
                  </a:extLst>
                </a:gridCol>
                <a:gridCol w="2876363">
                  <a:extLst>
                    <a:ext uri="{9D8B030D-6E8A-4147-A177-3AD203B41FA5}">
                      <a16:colId xmlns:a16="http://schemas.microsoft.com/office/drawing/2014/main" val="1001858365"/>
                    </a:ext>
                  </a:extLst>
                </a:gridCol>
                <a:gridCol w="2478808">
                  <a:extLst>
                    <a:ext uri="{9D8B030D-6E8A-4147-A177-3AD203B41FA5}">
                      <a16:colId xmlns:a16="http://schemas.microsoft.com/office/drawing/2014/main" val="1136468170"/>
                    </a:ext>
                  </a:extLst>
                </a:gridCol>
                <a:gridCol w="2327577">
                  <a:extLst>
                    <a:ext uri="{9D8B030D-6E8A-4147-A177-3AD203B41FA5}">
                      <a16:colId xmlns:a16="http://schemas.microsoft.com/office/drawing/2014/main" val="1386836900"/>
                    </a:ext>
                  </a:extLst>
                </a:gridCol>
              </a:tblGrid>
              <a:tr h="1065638">
                <a:tc>
                  <a:txBody>
                    <a:bodyPr/>
                    <a:lstStyle/>
                    <a:p>
                      <a:endParaRPr lang="en-US" sz="30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138996" marR="138996" marT="69498" marB="69498"/>
                </a:tc>
                <a:tc>
                  <a:txBody>
                    <a:bodyPr/>
                    <a:lstStyle/>
                    <a:p>
                      <a:r>
                        <a:rPr lang="en-US" sz="30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ABG </a:t>
                      </a:r>
                    </a:p>
                    <a:p>
                      <a:r>
                        <a:rPr lang="en-US" sz="30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Group</a:t>
                      </a:r>
                    </a:p>
                  </a:txBody>
                  <a:tcPr marL="138996" marR="138996" marT="69498" marB="69498"/>
                </a:tc>
                <a:tc>
                  <a:txBody>
                    <a:bodyPr/>
                    <a:lstStyle/>
                    <a:p>
                      <a:r>
                        <a:rPr lang="en-US" sz="30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ICD </a:t>
                      </a:r>
                    </a:p>
                    <a:p>
                      <a:r>
                        <a:rPr lang="en-US" sz="30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Group</a:t>
                      </a:r>
                    </a:p>
                  </a:txBody>
                  <a:tcPr marL="138996" marR="138996" marT="69498" marB="69498"/>
                </a:tc>
                <a:tc>
                  <a:txBody>
                    <a:bodyPr/>
                    <a:lstStyle/>
                    <a:p>
                      <a:r>
                        <a:rPr lang="en-US" sz="30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NIV </a:t>
                      </a:r>
                    </a:p>
                    <a:p>
                      <a:r>
                        <a:rPr lang="en-US" sz="30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Group</a:t>
                      </a:r>
                    </a:p>
                  </a:txBody>
                  <a:tcPr marL="138996" marR="138996" marT="69498" marB="69498"/>
                </a:tc>
                <a:extLst>
                  <a:ext uri="{0D108BD9-81ED-4DB2-BD59-A6C34878D82A}">
                    <a16:rowId xmlns:a16="http://schemas.microsoft.com/office/drawing/2014/main" val="636115656"/>
                  </a:ext>
                </a:extLst>
              </a:tr>
              <a:tr h="602317">
                <a:tc>
                  <a:txBody>
                    <a:bodyPr/>
                    <a:lstStyle/>
                    <a:p>
                      <a:r>
                        <a:rPr lang="en-US" sz="30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Age</a:t>
                      </a:r>
                    </a:p>
                  </a:txBody>
                  <a:tcPr marL="138996" marR="138996" marT="69498" marB="69498"/>
                </a:tc>
                <a:tc>
                  <a:txBody>
                    <a:bodyPr/>
                    <a:lstStyle/>
                    <a:p>
                      <a:r>
                        <a:rPr lang="en-US" sz="30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62</a:t>
                      </a:r>
                      <a:r>
                        <a:rPr lang="en-US" sz="3000" b="0" i="0" kern="1200" dirty="0"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±</a:t>
                      </a:r>
                      <a:r>
                        <a:rPr lang="en-US" sz="30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18</a:t>
                      </a:r>
                    </a:p>
                  </a:txBody>
                  <a:tcPr marL="138996" marR="138996" marT="69498" marB="69498"/>
                </a:tc>
                <a:tc>
                  <a:txBody>
                    <a:bodyPr/>
                    <a:lstStyle/>
                    <a:p>
                      <a:r>
                        <a:rPr lang="en-US" sz="30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65</a:t>
                      </a:r>
                      <a:r>
                        <a:rPr lang="en-US" sz="3000" b="1" i="0" kern="1200" dirty="0"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±16</a:t>
                      </a:r>
                      <a:endParaRPr lang="en-US" sz="30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138996" marR="138996" marT="69498" marB="69498"/>
                </a:tc>
                <a:tc>
                  <a:txBody>
                    <a:bodyPr/>
                    <a:lstStyle/>
                    <a:p>
                      <a:r>
                        <a:rPr lang="en-US" sz="30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62</a:t>
                      </a:r>
                      <a:r>
                        <a:rPr lang="en-US" sz="3000" b="0" i="0" kern="1200" dirty="0"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±17</a:t>
                      </a:r>
                      <a:endParaRPr lang="en-US" sz="30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138996" marR="138996" marT="69498" marB="69498"/>
                </a:tc>
                <a:extLst>
                  <a:ext uri="{0D108BD9-81ED-4DB2-BD59-A6C34878D82A}">
                    <a16:rowId xmlns:a16="http://schemas.microsoft.com/office/drawing/2014/main" val="1654998445"/>
                  </a:ext>
                </a:extLst>
              </a:tr>
              <a:tr h="602317">
                <a:tc>
                  <a:txBody>
                    <a:bodyPr/>
                    <a:lstStyle/>
                    <a:p>
                      <a:r>
                        <a:rPr lang="en-US" sz="30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% Female</a:t>
                      </a:r>
                    </a:p>
                  </a:txBody>
                  <a:tcPr marL="138996" marR="138996" marT="69498" marB="69498"/>
                </a:tc>
                <a:tc>
                  <a:txBody>
                    <a:bodyPr/>
                    <a:lstStyle/>
                    <a:p>
                      <a:r>
                        <a:rPr lang="en-US" sz="30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46%</a:t>
                      </a:r>
                    </a:p>
                  </a:txBody>
                  <a:tcPr marL="138996" marR="138996" marT="69498" marB="69498"/>
                </a:tc>
                <a:tc>
                  <a:txBody>
                    <a:bodyPr/>
                    <a:lstStyle/>
                    <a:p>
                      <a:r>
                        <a:rPr lang="en-US" sz="30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51%</a:t>
                      </a:r>
                    </a:p>
                  </a:txBody>
                  <a:tcPr marL="138996" marR="138996" marT="69498" marB="69498"/>
                </a:tc>
                <a:tc>
                  <a:txBody>
                    <a:bodyPr/>
                    <a:lstStyle/>
                    <a:p>
                      <a:r>
                        <a:rPr lang="en-US" sz="30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42%</a:t>
                      </a:r>
                    </a:p>
                  </a:txBody>
                  <a:tcPr marL="138996" marR="138996" marT="69498" marB="69498"/>
                </a:tc>
                <a:extLst>
                  <a:ext uri="{0D108BD9-81ED-4DB2-BD59-A6C34878D82A}">
                    <a16:rowId xmlns:a16="http://schemas.microsoft.com/office/drawing/2014/main" val="726525723"/>
                  </a:ext>
                </a:extLst>
              </a:tr>
              <a:tr h="602317">
                <a:tc>
                  <a:txBody>
                    <a:bodyPr/>
                    <a:lstStyle/>
                    <a:p>
                      <a:r>
                        <a:rPr lang="en-US" sz="30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% white</a:t>
                      </a:r>
                    </a:p>
                  </a:txBody>
                  <a:tcPr marL="138996" marR="138996" marT="69498" marB="69498"/>
                </a:tc>
                <a:tc>
                  <a:txBody>
                    <a:bodyPr/>
                    <a:lstStyle/>
                    <a:p>
                      <a:r>
                        <a:rPr lang="en-US" sz="30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66%</a:t>
                      </a:r>
                    </a:p>
                  </a:txBody>
                  <a:tcPr marL="138996" marR="138996" marT="69498" marB="69498"/>
                </a:tc>
                <a:tc>
                  <a:txBody>
                    <a:bodyPr/>
                    <a:lstStyle/>
                    <a:p>
                      <a:r>
                        <a:rPr lang="en-US" sz="30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71%</a:t>
                      </a:r>
                    </a:p>
                  </a:txBody>
                  <a:tcPr marL="138996" marR="138996" marT="69498" marB="69498"/>
                </a:tc>
                <a:tc>
                  <a:txBody>
                    <a:bodyPr/>
                    <a:lstStyle/>
                    <a:p>
                      <a:r>
                        <a:rPr lang="en-US" sz="30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65%</a:t>
                      </a:r>
                    </a:p>
                  </a:txBody>
                  <a:tcPr marL="138996" marR="138996" marT="69498" marB="69498"/>
                </a:tc>
                <a:extLst>
                  <a:ext uri="{0D108BD9-81ED-4DB2-BD59-A6C34878D82A}">
                    <a16:rowId xmlns:a16="http://schemas.microsoft.com/office/drawing/2014/main" val="1612187893"/>
                  </a:ext>
                </a:extLst>
              </a:tr>
              <a:tr h="602317">
                <a:tc>
                  <a:txBody>
                    <a:bodyPr/>
                    <a:lstStyle/>
                    <a:p>
                      <a:r>
                        <a:rPr lang="en-US" sz="30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% Black</a:t>
                      </a:r>
                    </a:p>
                  </a:txBody>
                  <a:tcPr marL="138996" marR="138996" marT="69498" marB="69498"/>
                </a:tc>
                <a:tc>
                  <a:txBody>
                    <a:bodyPr/>
                    <a:lstStyle/>
                    <a:p>
                      <a:r>
                        <a:rPr lang="en-US" sz="3000" b="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18%</a:t>
                      </a:r>
                    </a:p>
                  </a:txBody>
                  <a:tcPr marL="138996" marR="138996" marT="69498" marB="69498"/>
                </a:tc>
                <a:tc>
                  <a:txBody>
                    <a:bodyPr/>
                    <a:lstStyle/>
                    <a:p>
                      <a:r>
                        <a:rPr lang="en-US" sz="3000" b="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19%</a:t>
                      </a:r>
                    </a:p>
                  </a:txBody>
                  <a:tcPr marL="138996" marR="138996" marT="69498" marB="69498"/>
                </a:tc>
                <a:tc>
                  <a:txBody>
                    <a:bodyPr/>
                    <a:lstStyle/>
                    <a:p>
                      <a:r>
                        <a:rPr lang="en-US" sz="3000" b="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17%</a:t>
                      </a:r>
                    </a:p>
                  </a:txBody>
                  <a:tcPr marL="138996" marR="138996" marT="69498" marB="69498"/>
                </a:tc>
                <a:extLst>
                  <a:ext uri="{0D108BD9-81ED-4DB2-BD59-A6C34878D82A}">
                    <a16:rowId xmlns:a16="http://schemas.microsoft.com/office/drawing/2014/main" val="1875949414"/>
                  </a:ext>
                </a:extLst>
              </a:tr>
              <a:tr h="602317">
                <a:tc>
                  <a:txBody>
                    <a:bodyPr/>
                    <a:lstStyle/>
                    <a:p>
                      <a:r>
                        <a:rPr lang="en-US" sz="30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BMI</a:t>
                      </a:r>
                    </a:p>
                  </a:txBody>
                  <a:tcPr marL="138996" marR="138996" marT="69498" marB="69498"/>
                </a:tc>
                <a:tc>
                  <a:txBody>
                    <a:bodyPr/>
                    <a:lstStyle/>
                    <a:p>
                      <a:r>
                        <a:rPr lang="en-US" sz="30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30.4</a:t>
                      </a:r>
                      <a:r>
                        <a:rPr lang="en-US" sz="3000" b="0" i="0" kern="1200" dirty="0"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±8.3</a:t>
                      </a:r>
                      <a:endParaRPr lang="en-US" sz="30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138996" marR="138996" marT="69498" marB="69498"/>
                </a:tc>
                <a:tc>
                  <a:txBody>
                    <a:bodyPr/>
                    <a:lstStyle/>
                    <a:p>
                      <a:r>
                        <a:rPr lang="en-US" sz="30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33.1</a:t>
                      </a:r>
                      <a:r>
                        <a:rPr lang="en-US" sz="3000" b="1" i="0" kern="1200" dirty="0"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±10.3</a:t>
                      </a:r>
                      <a:endParaRPr lang="en-US" sz="30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138996" marR="138996" marT="69498" marB="69498"/>
                </a:tc>
                <a:tc>
                  <a:txBody>
                    <a:bodyPr/>
                    <a:lstStyle/>
                    <a:p>
                      <a:r>
                        <a:rPr lang="en-US" sz="30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29.1</a:t>
                      </a:r>
                      <a:r>
                        <a:rPr lang="en-US" sz="3000" b="0" i="0" kern="1200" dirty="0"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±8.2</a:t>
                      </a:r>
                      <a:endParaRPr lang="en-US" sz="30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138996" marR="138996" marT="69498" marB="69498"/>
                </a:tc>
                <a:extLst>
                  <a:ext uri="{0D108BD9-81ED-4DB2-BD59-A6C34878D82A}">
                    <a16:rowId xmlns:a16="http://schemas.microsoft.com/office/drawing/2014/main" val="3955654561"/>
                  </a:ext>
                </a:extLst>
              </a:tr>
              <a:tr h="602317">
                <a:tc>
                  <a:txBody>
                    <a:bodyPr/>
                    <a:lstStyle/>
                    <a:p>
                      <a:r>
                        <a:rPr lang="en-US" sz="30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% with CHF</a:t>
                      </a:r>
                    </a:p>
                  </a:txBody>
                  <a:tcPr marL="138996" marR="138996" marT="69498" marB="69498"/>
                </a:tc>
                <a:tc>
                  <a:txBody>
                    <a:bodyPr/>
                    <a:lstStyle/>
                    <a:p>
                      <a:r>
                        <a:rPr lang="en-US" sz="30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37%</a:t>
                      </a:r>
                    </a:p>
                  </a:txBody>
                  <a:tcPr marL="138996" marR="138996" marT="69498" marB="69498"/>
                </a:tc>
                <a:tc>
                  <a:txBody>
                    <a:bodyPr/>
                    <a:lstStyle/>
                    <a:p>
                      <a:r>
                        <a:rPr lang="en-US" sz="30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30%</a:t>
                      </a:r>
                    </a:p>
                  </a:txBody>
                  <a:tcPr marL="138996" marR="138996" marT="69498" marB="69498"/>
                </a:tc>
                <a:tc>
                  <a:txBody>
                    <a:bodyPr/>
                    <a:lstStyle/>
                    <a:p>
                      <a:r>
                        <a:rPr lang="en-US" sz="30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19%</a:t>
                      </a:r>
                    </a:p>
                  </a:txBody>
                  <a:tcPr marL="138996" marR="138996" marT="69498" marB="69498"/>
                </a:tc>
                <a:extLst>
                  <a:ext uri="{0D108BD9-81ED-4DB2-BD59-A6C34878D82A}">
                    <a16:rowId xmlns:a16="http://schemas.microsoft.com/office/drawing/2014/main" val="692822363"/>
                  </a:ext>
                </a:extLst>
              </a:tr>
              <a:tr h="602317">
                <a:tc>
                  <a:txBody>
                    <a:bodyPr/>
                    <a:lstStyle/>
                    <a:p>
                      <a:r>
                        <a:rPr lang="en-US" sz="30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% with COPD</a:t>
                      </a:r>
                    </a:p>
                  </a:txBody>
                  <a:tcPr marL="138996" marR="138996" marT="69498" marB="69498"/>
                </a:tc>
                <a:tc>
                  <a:txBody>
                    <a:bodyPr/>
                    <a:lstStyle/>
                    <a:p>
                      <a:r>
                        <a:rPr lang="en-US" sz="30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31%</a:t>
                      </a:r>
                    </a:p>
                  </a:txBody>
                  <a:tcPr marL="138996" marR="138996" marT="69498" marB="69498"/>
                </a:tc>
                <a:tc>
                  <a:txBody>
                    <a:bodyPr/>
                    <a:lstStyle/>
                    <a:p>
                      <a:r>
                        <a:rPr lang="en-US" sz="30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30%</a:t>
                      </a:r>
                    </a:p>
                  </a:txBody>
                  <a:tcPr marL="138996" marR="138996" marT="69498" marB="69498"/>
                </a:tc>
                <a:tc>
                  <a:txBody>
                    <a:bodyPr/>
                    <a:lstStyle/>
                    <a:p>
                      <a:r>
                        <a:rPr lang="en-US" sz="30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14%</a:t>
                      </a:r>
                    </a:p>
                  </a:txBody>
                  <a:tcPr marL="138996" marR="138996" marT="69498" marB="69498"/>
                </a:tc>
                <a:extLst>
                  <a:ext uri="{0D108BD9-81ED-4DB2-BD59-A6C34878D82A}">
                    <a16:rowId xmlns:a16="http://schemas.microsoft.com/office/drawing/2014/main" val="326927540"/>
                  </a:ext>
                </a:extLst>
              </a:tr>
              <a:tr h="602317">
                <a:tc>
                  <a:txBody>
                    <a:bodyPr/>
                    <a:lstStyle/>
                    <a:p>
                      <a:r>
                        <a:rPr lang="en-US" sz="30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% Opiate UD</a:t>
                      </a:r>
                    </a:p>
                  </a:txBody>
                  <a:tcPr marL="138996" marR="138996" marT="69498" marB="69498"/>
                </a:tc>
                <a:tc>
                  <a:txBody>
                    <a:bodyPr/>
                    <a:lstStyle/>
                    <a:p>
                      <a:r>
                        <a:rPr lang="en-US" sz="30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6%</a:t>
                      </a:r>
                    </a:p>
                  </a:txBody>
                  <a:tcPr marL="138996" marR="138996" marT="69498" marB="69498"/>
                </a:tc>
                <a:tc>
                  <a:txBody>
                    <a:bodyPr/>
                    <a:lstStyle/>
                    <a:p>
                      <a:r>
                        <a:rPr lang="en-US" sz="30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3%</a:t>
                      </a:r>
                    </a:p>
                  </a:txBody>
                  <a:tcPr marL="138996" marR="138996" marT="69498" marB="69498"/>
                </a:tc>
                <a:tc>
                  <a:txBody>
                    <a:bodyPr/>
                    <a:lstStyle/>
                    <a:p>
                      <a:r>
                        <a:rPr lang="en-US" sz="30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3%</a:t>
                      </a:r>
                    </a:p>
                  </a:txBody>
                  <a:tcPr marL="138996" marR="138996" marT="69498" marB="69498"/>
                </a:tc>
                <a:extLst>
                  <a:ext uri="{0D108BD9-81ED-4DB2-BD59-A6C34878D82A}">
                    <a16:rowId xmlns:a16="http://schemas.microsoft.com/office/drawing/2014/main" val="1665225225"/>
                  </a:ext>
                </a:extLst>
              </a:tr>
              <a:tr h="1070143">
                <a:tc>
                  <a:txBody>
                    <a:bodyPr/>
                    <a:lstStyle/>
                    <a:p>
                      <a:r>
                        <a:rPr lang="en-US" sz="30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% Sleep Apnea</a:t>
                      </a:r>
                    </a:p>
                  </a:txBody>
                  <a:tcPr marL="138996" marR="138996" marT="69498" marB="69498"/>
                </a:tc>
                <a:tc>
                  <a:txBody>
                    <a:bodyPr/>
                    <a:lstStyle/>
                    <a:p>
                      <a:r>
                        <a:rPr lang="en-US" sz="30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23%</a:t>
                      </a:r>
                    </a:p>
                  </a:txBody>
                  <a:tcPr marL="138996" marR="138996" marT="69498" marB="69498"/>
                </a:tc>
                <a:tc>
                  <a:txBody>
                    <a:bodyPr/>
                    <a:lstStyle/>
                    <a:p>
                      <a:r>
                        <a:rPr lang="en-US" sz="30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24%</a:t>
                      </a:r>
                    </a:p>
                  </a:txBody>
                  <a:tcPr marL="138996" marR="138996" marT="69498" marB="69498"/>
                </a:tc>
                <a:tc>
                  <a:txBody>
                    <a:bodyPr/>
                    <a:lstStyle/>
                    <a:p>
                      <a:r>
                        <a:rPr lang="en-US" sz="30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10%</a:t>
                      </a:r>
                    </a:p>
                  </a:txBody>
                  <a:tcPr marL="138996" marR="138996" marT="69498" marB="69498"/>
                </a:tc>
                <a:extLst>
                  <a:ext uri="{0D108BD9-81ED-4DB2-BD59-A6C34878D82A}">
                    <a16:rowId xmlns:a16="http://schemas.microsoft.com/office/drawing/2014/main" val="1459063193"/>
                  </a:ext>
                </a:extLst>
              </a:tr>
            </a:tbl>
          </a:graphicData>
        </a:graphic>
      </p:graphicFrame>
      <p:pic>
        <p:nvPicPr>
          <p:cNvPr id="34" name="Picture 33">
            <a:extLst>
              <a:ext uri="{FF2B5EF4-FFF2-40B4-BE49-F238E27FC236}">
                <a16:creationId xmlns:a16="http://schemas.microsoft.com/office/drawing/2014/main" id="{7CD9145F-F37B-1E1E-AD8F-FCB306032F9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708405" y="20031469"/>
            <a:ext cx="6437392" cy="1401204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C1A6FD3A-A8AB-865E-3762-6E37A5C90C0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346842" y="20076784"/>
            <a:ext cx="9204605" cy="6142075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CD36909A-E074-140D-21DD-5204830875E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231458" y="26218858"/>
            <a:ext cx="9204605" cy="6142075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02342AF9-8CFE-92C6-F021-B1AB7CC5F2D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0055772" y="11705525"/>
            <a:ext cx="8670413" cy="2965207"/>
          </a:xfrm>
          <a:prstGeom prst="rect">
            <a:avLst/>
          </a:prstGeom>
        </p:spPr>
      </p:pic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C0A5890A-66AC-764C-8EFE-BC4E41B7DF0C}"/>
              </a:ext>
            </a:extLst>
          </p:cNvPr>
          <p:cNvSpPr/>
          <p:nvPr/>
        </p:nvSpPr>
        <p:spPr>
          <a:xfrm>
            <a:off x="39795965" y="14670732"/>
            <a:ext cx="9434329" cy="175432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925,512 patients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70 Healthcare organizations since 2017.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20 gigabytes of data (billions of data points)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8E7E3A5-3053-FCB0-1976-3354B27D1BEB}"/>
              </a:ext>
            </a:extLst>
          </p:cNvPr>
          <p:cNvSpPr txBox="1"/>
          <p:nvPr/>
        </p:nvSpPr>
        <p:spPr>
          <a:xfrm>
            <a:off x="39911092" y="10478373"/>
            <a:ext cx="89597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8C1616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METHODS:</a:t>
            </a:r>
            <a:endParaRPr lang="en-US" sz="4800" b="1" dirty="0">
              <a:latin typeface="Lato" panose="020F0502020204030203" pitchFamily="34" charset="0"/>
              <a:cs typeface="Segoe UI" panose="020B0502040204020203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5DABA15-EA92-B17C-B16A-536B8E80E959}"/>
              </a:ext>
            </a:extLst>
          </p:cNvPr>
          <p:cNvSpPr txBox="1"/>
          <p:nvPr/>
        </p:nvSpPr>
        <p:spPr>
          <a:xfrm>
            <a:off x="24972911" y="18920416"/>
            <a:ext cx="115715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8C1616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2. Principal Component Analysis</a:t>
            </a:r>
            <a:endParaRPr lang="en-US" sz="4800" b="1" dirty="0">
              <a:latin typeface="Lato" panose="020F0502020204030203" pitchFamily="34" charset="0"/>
              <a:cs typeface="Segoe UI" panose="020B0502040204020203" pitchFamily="34" charset="0"/>
            </a:endParaRP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0F866D7E-DC33-F8A3-1B2C-1B0CCC5F076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492381" y="20115637"/>
            <a:ext cx="6502400" cy="62103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B119F4FC-F3C1-20C9-A056-B88BACCB8DD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1187376" y="21559769"/>
            <a:ext cx="6160399" cy="4736533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F2831633-505A-BB0A-0C60-C52A75307890}"/>
              </a:ext>
            </a:extLst>
          </p:cNvPr>
          <p:cNvSpPr txBox="1"/>
          <p:nvPr/>
        </p:nvSpPr>
        <p:spPr>
          <a:xfrm>
            <a:off x="24991311" y="26826547"/>
            <a:ext cx="139327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8C1616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3. Propose and Evaluate Computable Phenotype(s)</a:t>
            </a:r>
          </a:p>
          <a:p>
            <a:r>
              <a:rPr lang="en-US" sz="4800" b="1" dirty="0">
                <a:solidFill>
                  <a:srgbClr val="8C1616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 </a:t>
            </a:r>
            <a:r>
              <a:rPr lang="en-US" sz="4800" dirty="0">
                <a:latin typeface="Lato" panose="020F0502020204030203" pitchFamily="34" charset="0"/>
                <a:cs typeface="Segoe UI" panose="020B0502040204020203" pitchFamily="34" charset="0"/>
              </a:rPr>
              <a:t>Disorganized processes of care</a:t>
            </a:r>
            <a:endParaRPr lang="en-US" sz="4800" b="1" dirty="0">
              <a:latin typeface="Lato" panose="020F0502020204030203" pitchFamily="34" charset="0"/>
              <a:cs typeface="Segoe UI" panose="020B0502040204020203" pitchFamily="34" charset="0"/>
            </a:endParaRPr>
          </a:p>
        </p:txBody>
      </p:sp>
      <p:pic>
        <p:nvPicPr>
          <p:cNvPr id="45" name="Content Placeholder 3">
            <a:extLst>
              <a:ext uri="{FF2B5EF4-FFF2-40B4-BE49-F238E27FC236}">
                <a16:creationId xmlns:a16="http://schemas.microsoft.com/office/drawing/2014/main" id="{7879BBA1-0598-8B68-7CFD-2773E0C56DA2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b="19694"/>
          <a:stretch/>
        </p:blipFill>
        <p:spPr>
          <a:xfrm>
            <a:off x="22334019" y="28501570"/>
            <a:ext cx="17410978" cy="3218241"/>
          </a:xfrm>
          <a:prstGeom prst="rect">
            <a:avLst/>
          </a:prstGeom>
        </p:spPr>
      </p:pic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B2917D6E-C0B5-BD9A-78AE-69A2FDBEDF12}"/>
              </a:ext>
            </a:extLst>
          </p:cNvPr>
          <p:cNvSpPr/>
          <p:nvPr/>
        </p:nvSpPr>
        <p:spPr>
          <a:xfrm>
            <a:off x="30180225" y="31064839"/>
            <a:ext cx="9545375" cy="379767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shade val="50000"/>
                <a:alpha val="4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sz="2400" dirty="0">
                <a:solidFill>
                  <a:schemeClr val="tx1">
                    <a:alpha val="56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Alzoubi et al. Electronics 2019 doi:10.3390/electronics8111235 </a:t>
            </a:r>
          </a:p>
        </p:txBody>
      </p:sp>
    </p:spTree>
    <p:extLst>
      <p:ext uri="{BB962C8B-B14F-4D97-AF65-F5344CB8AC3E}">
        <p14:creationId xmlns:p14="http://schemas.microsoft.com/office/powerpoint/2010/main" val="33385875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653</TotalTime>
  <Words>327</Words>
  <Application>Microsoft Macintosh PowerPoint</Application>
  <PresentationFormat>Custom</PresentationFormat>
  <Paragraphs>107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Calibri</vt:lpstr>
      <vt:lpstr>Arial</vt:lpstr>
      <vt:lpstr>Calibri Light</vt:lpstr>
      <vt:lpstr>Lato Black</vt:lpstr>
      <vt:lpstr>Lato</vt:lpstr>
      <vt:lpstr>Office Theme</vt:lpstr>
      <vt:lpstr>The causes, prevalence, and consequences of hypercapnic respiratory failure are not well described. EHR data could help.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Notes:  1. Correct fonts won’t load until you open this in PowerPoint (e.g., if you’re previewing this in your browser it’ll look uglier than it actually is).  2. Generate QR codes here: https://www.qrcode-monkey.com/</dc:title>
  <dc:creator>Morrison, Mike</dc:creator>
  <cp:lastModifiedBy>BRIAN LOCKE</cp:lastModifiedBy>
  <cp:revision>89</cp:revision>
  <dcterms:created xsi:type="dcterms:W3CDTF">2019-07-02T13:39:34Z</dcterms:created>
  <dcterms:modified xsi:type="dcterms:W3CDTF">2022-11-16T21:08:17Z</dcterms:modified>
</cp:coreProperties>
</file>